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32AF1A-7819-47D7-8919-E73674643868}">
  <a:tblStyle styleId="{5432AF1A-7819-47D7-8919-E73674643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c219e6b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c219e6b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 everyone! Thank you for coming to see us today.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280088f1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280088f1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 Score vs c graph. Why was F score used to measure accuracy?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best ‘c’.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280088f1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280088f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2c51b6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2c51b6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280088f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280088f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280088f1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280088f1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280088f1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280088f1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280088f1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280088f1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7280088f1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7280088f1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7280088f1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7280088f1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c219e6b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c219e6b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c219e6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c219e6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219e6b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c219e6b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taking the time to listen to us.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280088f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280088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Munib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280088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7280088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7280088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7280088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280088f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7280088f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280088f1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280088f1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280088f1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280088f1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started working with the default split, we were getting weak results (average accuracy around 70%) for almost all our models.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results were obtained for the custom split as it provided with a lot more training data that is needed for both neural networks and regression. So I ran all my models using the custom data split and I obtained some promising results that you will see soon.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2c51b6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72c51b6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hyperlink" Target="http://www.cr.chiba-u.jp/~tateishi-lab/pdf/2011/Using%20geographically%202011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mm8625@nyu.edu" TargetMode="External"/><Relationship Id="rId4" Type="http://schemas.openxmlformats.org/officeDocument/2006/relationships/hyperlink" Target="mailto:ki573@nyu.edu" TargetMode="External"/><Relationship Id="rId5" Type="http://schemas.openxmlformats.org/officeDocument/2006/relationships/hyperlink" Target="mailto:mt3312@nyu.edu" TargetMode="External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hyperlink" Target="http://www.cr.chiba-u.jp/~tateishi-lab/pdf/2011/Using%20geographically%202011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cikit-learn.org/stable/modules/classes.html#module-sklearn.linear_mod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2300" y="3964900"/>
            <a:ext cx="9071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2019: A SPACE FORESTRY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50" y="456875"/>
            <a:ext cx="3158175" cy="220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400" y="456863"/>
            <a:ext cx="3158174" cy="2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5">
            <a:alphaModFix/>
          </a:blip>
          <a:srcRect b="0" l="-2770" r="2769" t="0"/>
          <a:stretch/>
        </p:blipFill>
        <p:spPr>
          <a:xfrm>
            <a:off x="2975180" y="2665700"/>
            <a:ext cx="3193632" cy="2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MODEL PERFORMANCE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9" name="Google Shape;139;p23"/>
          <p:cNvGraphicFramePr/>
          <p:nvPr/>
        </p:nvGraphicFramePr>
        <p:xfrm>
          <a:off x="1493813" y="1688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{5432AF1A-7819-47D7-8919-E73674643868}</a:tableStyleId>
              </a:tblPr>
              <a:tblGrid>
                <a:gridCol w="1171925"/>
                <a:gridCol w="1291300"/>
                <a:gridCol w="1354375"/>
                <a:gridCol w="1169375"/>
                <a:gridCol w="1169375"/>
              </a:tblGrid>
              <a:tr h="606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Split used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Solver/Penalty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Preprocessing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Max F1 Score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(test data)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 (train data)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99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saga / l1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Standard Scalar + Polynomial Features (degree 2)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0.850283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1.0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3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saga /l1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Scale + Polynomial Features (degree 2)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0.911363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0.951253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SVM KERNEL TYPES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117000" y="1519725"/>
            <a:ext cx="87153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17000" y="1519725"/>
            <a:ext cx="87153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Radial Basis Function(RBF)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Polynomial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806" y="0"/>
            <a:ext cx="66263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SVM F1 Score Result 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17000" y="1519725"/>
            <a:ext cx="87153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657350"/>
            <a:ext cx="54292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/>
          <p:nvPr/>
        </p:nvSpPr>
        <p:spPr>
          <a:xfrm>
            <a:off x="4247275" y="2857500"/>
            <a:ext cx="909300" cy="50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2225"/>
            <a:ext cx="8839204" cy="267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0" y="1367975"/>
            <a:ext cx="8268302" cy="24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MODEL PERFORMANCE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" name="Google Shape;176;p29"/>
          <p:cNvGrpSpPr/>
          <p:nvPr/>
        </p:nvGrpSpPr>
        <p:grpSpPr>
          <a:xfrm>
            <a:off x="152400" y="2536375"/>
            <a:ext cx="8839200" cy="1492050"/>
            <a:chOff x="152400" y="2536375"/>
            <a:chExt cx="8839200" cy="1492050"/>
          </a:xfrm>
        </p:grpSpPr>
        <p:pic>
          <p:nvPicPr>
            <p:cNvPr id="177" name="Google Shape;17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536375"/>
              <a:ext cx="8839200" cy="103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9"/>
            <p:cNvSpPr txBox="1"/>
            <p:nvPr/>
          </p:nvSpPr>
          <p:spPr>
            <a:xfrm>
              <a:off x="2873125" y="3616525"/>
              <a:ext cx="5625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32</a:t>
              </a: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4683100" y="3616525"/>
              <a:ext cx="5625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16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THE RESULT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25" y="1093925"/>
            <a:ext cx="64222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538725" y="4843800"/>
            <a:ext cx="5786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http://www.cr.chiba-u.jp/~tateishi-lab/pdf/2011/Using%20geographically%202011.pdf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10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WHAT ABOUT TOMORROW?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117000" y="1519725"/>
            <a:ext cx="87153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Expand target to other terrains (i.e. NYC!)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seasonal variations to increase performance.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more neural with NN!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THE TEAM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968815" y="1361640"/>
            <a:ext cx="28680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Munib Mešinović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Electrical Engineering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Forever Game of Thrones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659935" y="1318465"/>
            <a:ext cx="31818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Mahrukh Tauseef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Electrical Engineering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Big Fan of Dogs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668775" y="3422425"/>
            <a:ext cx="35349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Ken Iiyoshi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Computer Engineering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Japanese Comedy Aficionado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203641" y="4570750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98941" y="4569813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8620" l="14858" r="14858" t="10688"/>
          <a:stretch/>
        </p:blipFill>
        <p:spPr>
          <a:xfrm>
            <a:off x="3171872" y="3306725"/>
            <a:ext cx="1358100" cy="141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13138" l="12176" r="13352" t="11955"/>
          <a:stretch/>
        </p:blipFill>
        <p:spPr>
          <a:xfrm>
            <a:off x="510475" y="1202825"/>
            <a:ext cx="1358100" cy="141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41058" l="24259" r="16484" t="0"/>
          <a:stretch/>
        </p:blipFill>
        <p:spPr>
          <a:xfrm>
            <a:off x="5155497" y="1202813"/>
            <a:ext cx="1373400" cy="141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3049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3846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ema</a:t>
            </a:r>
            <a:r>
              <a:rPr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il: </a:t>
            </a:r>
            <a:r>
              <a:rPr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mm8625@nyu.edu</a:t>
            </a:r>
            <a:endParaRPr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ki573@nyu.edu</a:t>
            </a:r>
            <a:endParaRPr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mt3312@nyu.edu</a:t>
            </a:r>
            <a:r>
              <a:rPr lang="en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5776400" y="4689300"/>
            <a:ext cx="3274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Acknowledgements: Prof. Linda Sellie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6">
            <a:alphaModFix/>
          </a:blip>
          <a:srcRect b="15675" l="0" r="0" t="0"/>
          <a:stretch/>
        </p:blipFill>
        <p:spPr>
          <a:xfrm>
            <a:off x="2394627" y="130600"/>
            <a:ext cx="4354749" cy="29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“Climate changes directly and indirectly affect the growth and productivity of forests through changes in temperature, rainfall, weather, and other factors.” </a:t>
            </a: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 EPA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Changing forest ecosystems tell us about: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CO2 emissions in the region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Drought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Temperature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Erosion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Pests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25" y="2712400"/>
            <a:ext cx="4092575" cy="21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SOURCE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8203641" y="4570750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98941" y="4569813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48375" y="4007275"/>
            <a:ext cx="3629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Aerial image of 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orests in Ibaraki Prefecture, Japan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388375"/>
            <a:ext cx="3375649" cy="2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906" y="1388381"/>
            <a:ext cx="2901994" cy="2542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403150" y="4007275"/>
            <a:ext cx="3629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Spectral composite image of the study area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538725" y="4843800"/>
            <a:ext cx="5786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http://www.cr.chiba-u.jp/~tateishi-lab/pdf/2011/Using%20geographically%202011.pdf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CLASSES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8203641" y="4570750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98941" y="4569813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2879" l="14560" r="15504" t="11495"/>
          <a:stretch/>
        </p:blipFill>
        <p:spPr>
          <a:xfrm>
            <a:off x="7135525" y="1512400"/>
            <a:ext cx="1692000" cy="23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91175" y="4159425"/>
            <a:ext cx="1467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Sugi- ‘s’</a:t>
            </a:r>
            <a:endParaRPr sz="2400"/>
          </a:p>
        </p:txBody>
      </p:sp>
      <p:sp>
        <p:nvSpPr>
          <p:cNvPr id="96" name="Google Shape;96;p17"/>
          <p:cNvSpPr txBox="1"/>
          <p:nvPr/>
        </p:nvSpPr>
        <p:spPr>
          <a:xfrm>
            <a:off x="2841063" y="4130300"/>
            <a:ext cx="1692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Hinoki-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‘h’</a:t>
            </a:r>
            <a:endParaRPr sz="2400"/>
          </a:p>
        </p:txBody>
      </p:sp>
      <p:sp>
        <p:nvSpPr>
          <p:cNvPr id="97" name="Google Shape;97;p17"/>
          <p:cNvSpPr txBox="1"/>
          <p:nvPr/>
        </p:nvSpPr>
        <p:spPr>
          <a:xfrm>
            <a:off x="4754025" y="4130300"/>
            <a:ext cx="2211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Deciduous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‘d’</a:t>
            </a:r>
            <a:endParaRPr sz="2400"/>
          </a:p>
        </p:txBody>
      </p:sp>
      <p:sp>
        <p:nvSpPr>
          <p:cNvPr id="98" name="Google Shape;98;p17"/>
          <p:cNvSpPr txBox="1"/>
          <p:nvPr/>
        </p:nvSpPr>
        <p:spPr>
          <a:xfrm>
            <a:off x="7247713" y="4159413"/>
            <a:ext cx="1467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Other-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‘o’</a:t>
            </a:r>
            <a:endParaRPr sz="2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00" y="1105338"/>
            <a:ext cx="1840117" cy="293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375" y="1119900"/>
            <a:ext cx="2033549" cy="29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00" y="1119900"/>
            <a:ext cx="2033551" cy="29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203641" y="4570750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198941" y="4569813"/>
            <a:ext cx="82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17000" y="1519725"/>
            <a:ext cx="87153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attributes/features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1~9: ASTER image bands of green, red, &amp; NIR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3 dates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10~18: predicted spectral values − actual spectral values for ‘s’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19~27: predicted spectral values − actual spectral values for ‘h’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17600" l="0" r="0" t="0"/>
          <a:stretch/>
        </p:blipFill>
        <p:spPr>
          <a:xfrm>
            <a:off x="152400" y="1170125"/>
            <a:ext cx="8679899" cy="35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000" y="661263"/>
            <a:ext cx="77240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50" u="sng">
                <a:solidFill>
                  <a:srgbClr val="2878A2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sklearn.linear_model</a:t>
            </a:r>
            <a:r>
              <a:rPr b="1" lang="en" sz="2050">
                <a:solidFill>
                  <a:srgbClr val="1D1F22"/>
                </a:solidFill>
                <a:latin typeface="Montserrat"/>
                <a:ea typeface="Montserrat"/>
                <a:cs typeface="Montserrat"/>
                <a:sym typeface="Montserrat"/>
              </a:rPr>
              <a:t>.LogisticRegression</a:t>
            </a:r>
            <a:endParaRPr b="1" sz="2050">
              <a:solidFill>
                <a:srgbClr val="1D1F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540175" y="91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{5432AF1A-7819-47D7-8919-E73674643868}</a:tableStyleId>
              </a:tblPr>
              <a:tblGrid>
                <a:gridCol w="2538800"/>
                <a:gridCol w="2538800"/>
                <a:gridCol w="2986050"/>
              </a:tblGrid>
              <a:tr h="878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Penalty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852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lbfgs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l2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better for small sized data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852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ewton-cg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better for small sized data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852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saga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l1 and l2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efficient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large-sized data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Only solver that performs l1 regularization for multiclass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